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93" r:id="rId1"/>
  </p:sldMasterIdLst>
  <p:notesMasterIdLst>
    <p:notesMasterId r:id="rId16"/>
  </p:notesMasterIdLst>
  <p:handoutMasterIdLst>
    <p:handoutMasterId r:id="rId17"/>
  </p:handoutMasterIdLst>
  <p:sldIdLst>
    <p:sldId id="257" r:id="rId2"/>
    <p:sldId id="605" r:id="rId3"/>
    <p:sldId id="585" r:id="rId4"/>
    <p:sldId id="653" r:id="rId5"/>
    <p:sldId id="651" r:id="rId6"/>
    <p:sldId id="652" r:id="rId7"/>
    <p:sldId id="641" r:id="rId8"/>
    <p:sldId id="531" r:id="rId9"/>
    <p:sldId id="648" r:id="rId10"/>
    <p:sldId id="649" r:id="rId11"/>
    <p:sldId id="637" r:id="rId12"/>
    <p:sldId id="650" r:id="rId13"/>
    <p:sldId id="640" r:id="rId14"/>
    <p:sldId id="537" r:id="rId15"/>
  </p:sldIdLst>
  <p:sldSz cx="9144000" cy="6858000" type="screen4x3"/>
  <p:notesSz cx="6805613" cy="99393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TxStyle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TxStyle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13" autoAdjust="0"/>
    <p:restoredTop sz="86364" autoAdjust="0"/>
  </p:normalViewPr>
  <p:slideViewPr>
    <p:cSldViewPr snapToGrid="0">
      <p:cViewPr>
        <p:scale>
          <a:sx n="125" d="100"/>
          <a:sy n="125" d="100"/>
        </p:scale>
        <p:origin x="654" y="-174"/>
      </p:cViewPr>
      <p:guideLst>
        <p:guide orient="horz" pos="2159"/>
        <p:guide pos="28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50" d="100"/>
        <a:sy n="150" d="100"/>
      </p:scale>
      <p:origin x="0" y="10912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30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r">
              <a:defRPr sz="1200"/>
            </a:lvl1pPr>
          </a:lstStyle>
          <a:p>
            <a:pPr lvl="0">
              <a:defRPr/>
            </a:pPr>
            <a:fld id="{207F23D9-DF40-4811-9C78-A2E2A32398DD}" type="datetime1">
              <a:rPr lang="ko-KR" altLang="en-US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 lvl="0">
                <a:defRPr/>
              </a:pPr>
              <a:t>2021-11-27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r">
              <a:defRPr sz="1200"/>
            </a:lvl1pPr>
          </a:lstStyle>
          <a:p>
            <a:pPr lvl="0">
              <a:defRPr/>
            </a:pPr>
            <a:fld id="{4DD6E7B0-61C4-474B-96F1-99E4547EAD79}" type="slidenum">
              <a:rPr lang="ko-KR" altLang="en-US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 lvl="0">
                <a:defRPr/>
              </a:pPr>
              <a:t>‹#›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l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r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pPr>
              <a:defRPr/>
            </a:pPr>
            <a:fld id="{F3AF6795-A612-454E-AF7A-9192B1BEBB13}" type="datetime1">
              <a:rPr lang="ko-KR" altLang="en-US" smtClean="0"/>
              <a:pPr>
                <a:defRPr/>
              </a:pPr>
              <a:t>2021-11-27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19163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0" tIns="45775" rIns="91550" bIns="45775" anchor="ctr"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550" tIns="45775" rIns="91550" bIns="45775">
            <a:normAutofit/>
          </a:bodyPr>
          <a:lstStyle/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l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r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pPr>
              <a:defRPr/>
            </a:pPr>
            <a:fld id="{A0A51D67-0C14-4576-BCC5-A508196B7BB5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548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9580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3474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3988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5402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7086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8716-9E6A-4A24-8493-A72AA37BBD5C}" type="datetime1">
              <a:rPr lang="ko-KR" altLang="en-US" smtClean="0"/>
              <a:pPr/>
              <a:t>2021-11-27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59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제목을 입력하세요</a:t>
            </a:r>
            <a:endParaRPr lang="en-US" altLang="ko-KR" dirty="0"/>
          </a:p>
          <a:p>
            <a:pPr lvl="0"/>
            <a:endParaRPr lang="ko-KR" altLang="en-US" dirty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D893E-93B8-4B8A-8BD5-4FF00A5A9556}" type="datetime1">
              <a:rPr lang="ko-KR" altLang="en-US" smtClean="0"/>
              <a:pPr/>
              <a:t>2021-11-27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1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 dirty="0"/>
              <a:t>내용을 입력하십시오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3C14E-3BC2-4ABB-AFDC-03F6C50D0B8B}" type="datetime1">
              <a:rPr lang="ko-KR" altLang="en-US" smtClean="0"/>
              <a:pPr/>
              <a:t>2021-11-27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BCFE353A-24AE-49E2-9FB4-53150C2D7D5F}" type="datetime1">
              <a:rPr lang="ko-KR" altLang="en-US" smtClean="0"/>
              <a:pPr/>
              <a:t>2021-11-27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  <a:lvl2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2pPr>
            <a:lvl3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3pPr>
            <a:lvl4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4pPr>
            <a:lvl5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45647EB5-D19B-4F20-BDF9-0E9ED1B081AA}" type="datetime1">
              <a:rPr lang="ko-KR" altLang="en-US" smtClean="0"/>
              <a:pPr/>
              <a:t>2021-11-27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0C02E562-3E81-4222-A4D4-0743A1730EDA}" type="datetime1">
              <a:rPr lang="ko-KR" altLang="en-US" smtClean="0"/>
              <a:pPr/>
              <a:t>2021-11-27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210 옴니고딕 030" panose="02020603020101020101" pitchFamily="18" charset="-127"/>
          <a:ea typeface="210 옴니고딕 030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53649"/>
            <a:ext cx="7772400" cy="1969017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5400" b="1" spc="-250" dirty="0">
                <a:solidFill>
                  <a:schemeClr val="accent4">
                    <a:lumMod val="50000"/>
                  </a:schemeClr>
                </a:solidFill>
              </a:rPr>
              <a:t>용접로봇 자동화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1696673" cy="1752600"/>
          </a:xfrm>
          <a:ln>
            <a:noFill/>
          </a:ln>
        </p:spPr>
        <p:txBody>
          <a:bodyPr>
            <a:norm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algn="r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용접로봇팀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김태준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200" b="1" spc="-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하현진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200" b="1" spc="-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서승훈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정태수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전재훈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62BD32CB-DFBB-4974-8112-0120D9E81D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DE573C-8BAB-4114-8888-F2A5A62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</a:t>
            </a:fld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7626B73-C0E6-4FF6-8368-9AE7DB7A2274}"/>
              </a:ext>
            </a:extLst>
          </p:cNvPr>
          <p:cNvCxnSpPr/>
          <p:nvPr/>
        </p:nvCxnSpPr>
        <p:spPr>
          <a:xfrm>
            <a:off x="364803" y="5218238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advTm="407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8605354" cy="580926"/>
          </a:xfrm>
        </p:spPr>
        <p:txBody>
          <a:bodyPr>
            <a:noAutofit/>
          </a:bodyPr>
          <a:lstStyle/>
          <a:p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</a:rPr>
              <a:t>실험효율을  위한</a:t>
            </a:r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</a:rPr>
              <a:t>,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</a:rPr>
              <a:t> 알고리즘 개선</a:t>
            </a:r>
            <a:endParaRPr lang="en-US" altLang="ko-KR" sz="2400" b="1" dirty="0">
              <a:solidFill>
                <a:srgbClr val="3D3C3E"/>
              </a:solidFill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0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0" y="1476375"/>
            <a:ext cx="9315449" cy="1187311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    </a:t>
            </a:r>
          </a:p>
        </p:txBody>
      </p:sp>
      <p:sp>
        <p:nvSpPr>
          <p:cNvPr id="25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3609975" y="5867400"/>
            <a:ext cx="5534025" cy="447675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    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771900" y="1514476"/>
            <a:ext cx="1285875" cy="10763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Get Camera parameter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743326" y="3333751"/>
            <a:ext cx="1285874" cy="1076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Get Robot Parameter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90601" y="2428876"/>
            <a:ext cx="1285874" cy="1076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Start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705601" y="2390776"/>
            <a:ext cx="1285874" cy="1076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Calculate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Hand Eye Calibration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4" name="꺾인 연결선 33"/>
          <p:cNvCxnSpPr>
            <a:stCxn id="16" idx="3"/>
            <a:endCxn id="14" idx="1"/>
          </p:cNvCxnSpPr>
          <p:nvPr/>
        </p:nvCxnSpPr>
        <p:spPr>
          <a:xfrm flipV="1">
            <a:off x="2276475" y="2052638"/>
            <a:ext cx="1495425" cy="914400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꺾인 연결선 34"/>
          <p:cNvCxnSpPr/>
          <p:nvPr/>
        </p:nvCxnSpPr>
        <p:spPr>
          <a:xfrm>
            <a:off x="2381250" y="2967039"/>
            <a:ext cx="1362076" cy="904874"/>
          </a:xfrm>
          <a:prstGeom prst="bentConnector3">
            <a:avLst>
              <a:gd name="adj1" fmla="val 46504"/>
            </a:avLst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꺾인 연결선 36"/>
          <p:cNvCxnSpPr>
            <a:stCxn id="14" idx="3"/>
            <a:endCxn id="27" idx="1"/>
          </p:cNvCxnSpPr>
          <p:nvPr/>
        </p:nvCxnSpPr>
        <p:spPr>
          <a:xfrm>
            <a:off x="5057775" y="2052638"/>
            <a:ext cx="1647826" cy="876300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15" idx="3"/>
            <a:endCxn id="27" idx="1"/>
          </p:cNvCxnSpPr>
          <p:nvPr/>
        </p:nvCxnSpPr>
        <p:spPr>
          <a:xfrm flipV="1">
            <a:off x="5029200" y="2928938"/>
            <a:ext cx="1676401" cy="942975"/>
          </a:xfrm>
          <a:prstGeom prst="bentConnector3">
            <a:avLst>
              <a:gd name="adj1" fmla="val 50568"/>
            </a:avLst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3" descr="C:\Users\cailab\Desktop\wefafs.PNG"/>
          <p:cNvPicPr>
            <a:picLocks noChangeAspect="1" noChangeArrowheads="1"/>
          </p:cNvPicPr>
          <p:nvPr/>
        </p:nvPicPr>
        <p:blipFill>
          <a:blip r:embed="rId3"/>
          <a:srcRect l="62514"/>
          <a:stretch>
            <a:fillRect/>
          </a:stretch>
        </p:blipFill>
        <p:spPr bwMode="auto">
          <a:xfrm>
            <a:off x="809625" y="4749799"/>
            <a:ext cx="3170250" cy="1660526"/>
          </a:xfrm>
          <a:prstGeom prst="rect">
            <a:avLst/>
          </a:prstGeom>
          <a:noFill/>
        </p:spPr>
      </p:pic>
      <p:pic>
        <p:nvPicPr>
          <p:cNvPr id="23" name="Picture 4" descr="C:\Users\cailab\Desktop\asge.PNG"/>
          <p:cNvPicPr>
            <a:picLocks noChangeAspect="1" noChangeArrowheads="1"/>
          </p:cNvPicPr>
          <p:nvPr/>
        </p:nvPicPr>
        <p:blipFill>
          <a:blip r:embed="rId4"/>
          <a:srcRect l="61908" r="2345"/>
          <a:stretch>
            <a:fillRect/>
          </a:stretch>
        </p:blipFill>
        <p:spPr bwMode="auto">
          <a:xfrm>
            <a:off x="5029199" y="4738686"/>
            <a:ext cx="3400426" cy="16161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57656404"/>
      </p:ext>
    </p:extLst>
  </p:cSld>
  <p:clrMapOvr>
    <a:masterClrMapping/>
  </p:clrMapOvr>
  <p:transition advTm="13313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3" y="700126"/>
            <a:ext cx="8563607" cy="580926"/>
          </a:xfrm>
        </p:spPr>
        <p:txBody>
          <a:bodyPr>
            <a:noAutofit/>
          </a:bodyPr>
          <a:lstStyle/>
          <a:p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2. 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</a:rPr>
              <a:t>용접로봇  </a:t>
            </a:r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</a:rPr>
              <a:t>PC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</a:rPr>
              <a:t>교체</a:t>
            </a:r>
            <a:endParaRPr lang="en-US" altLang="ko-KR" sz="2400" b="1" dirty="0">
              <a:solidFill>
                <a:srgbClr val="3D3C3E"/>
              </a:solidFill>
            </a:endParaRPr>
          </a:p>
        </p:txBody>
      </p:sp>
      <p:pic>
        <p:nvPicPr>
          <p:cNvPr id="10" name="Picture 2" descr="C:\Users\cailab\Desktop\aasefe.PNG"/>
          <p:cNvPicPr>
            <a:picLocks noChangeAspect="1" noChangeArrowheads="1"/>
          </p:cNvPicPr>
          <p:nvPr/>
        </p:nvPicPr>
        <p:blipFill>
          <a:blip r:embed="rId3"/>
          <a:srcRect l="36588" t="91835" r="40750" b="795"/>
          <a:stretch>
            <a:fillRect/>
          </a:stretch>
        </p:blipFill>
        <p:spPr bwMode="auto">
          <a:xfrm>
            <a:off x="7467600" y="6534150"/>
            <a:ext cx="1400175" cy="323850"/>
          </a:xfrm>
          <a:prstGeom prst="rect">
            <a:avLst/>
          </a:prstGeom>
          <a:noFill/>
        </p:spPr>
      </p:pic>
      <p:sp>
        <p:nvSpPr>
          <p:cNvPr id="26" name="직사각형 25"/>
          <p:cNvSpPr/>
          <p:nvPr/>
        </p:nvSpPr>
        <p:spPr>
          <a:xfrm>
            <a:off x="619125" y="1533526"/>
            <a:ext cx="8000999" cy="1076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 smtClean="0">
                <a:solidFill>
                  <a:schemeClr val="tx1"/>
                </a:solidFill>
              </a:rPr>
              <a:t>Ubuntu</a:t>
            </a:r>
            <a:r>
              <a:rPr lang="en-US" altLang="ko-KR" dirty="0" smtClean="0">
                <a:solidFill>
                  <a:schemeClr val="tx1"/>
                </a:solidFill>
              </a:rPr>
              <a:t> 18.04 -&gt; Window10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Python 2.7 - &gt; 3.6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70689" y="2986390"/>
            <a:ext cx="8000999" cy="1931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 smtClean="0">
              <a:solidFill>
                <a:schemeClr val="tx1"/>
              </a:solidFill>
            </a:endParaRP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ko-KR" altLang="en-US" dirty="0" smtClean="0">
                <a:solidFill>
                  <a:schemeClr val="tx1"/>
                </a:solidFill>
              </a:rPr>
              <a:t>기존에는 </a:t>
            </a:r>
            <a:r>
              <a:rPr lang="ko-KR" altLang="en-US" dirty="0" err="1" smtClean="0">
                <a:solidFill>
                  <a:schemeClr val="tx1"/>
                </a:solidFill>
              </a:rPr>
              <a:t>파이썬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2.7</a:t>
            </a:r>
            <a:r>
              <a:rPr lang="ko-KR" altLang="en-US" dirty="0" smtClean="0">
                <a:solidFill>
                  <a:schemeClr val="tx1"/>
                </a:solidFill>
              </a:rPr>
              <a:t>에서 </a:t>
            </a:r>
            <a:r>
              <a:rPr lang="en-US" altLang="ko-KR" dirty="0" err="1" smtClean="0">
                <a:solidFill>
                  <a:schemeClr val="tx1"/>
                </a:solidFill>
              </a:rPr>
              <a:t>Tensorflow</a:t>
            </a:r>
            <a:r>
              <a:rPr lang="en-US" altLang="ko-KR" dirty="0" smtClean="0">
                <a:solidFill>
                  <a:schemeClr val="tx1"/>
                </a:solidFill>
              </a:rPr>
              <a:t> – </a:t>
            </a:r>
            <a:r>
              <a:rPr lang="en-US" altLang="ko-KR" dirty="0" err="1" smtClean="0">
                <a:solidFill>
                  <a:schemeClr val="tx1"/>
                </a:solidFill>
              </a:rPr>
              <a:t>gpu</a:t>
            </a:r>
            <a:r>
              <a:rPr lang="en-US" altLang="ko-KR" dirty="0" smtClean="0">
                <a:solidFill>
                  <a:schemeClr val="tx1"/>
                </a:solidFill>
              </a:rPr>
              <a:t> = 1.13.1 </a:t>
            </a:r>
            <a:r>
              <a:rPr lang="ko-KR" altLang="en-US" dirty="0" smtClean="0">
                <a:solidFill>
                  <a:schemeClr val="tx1"/>
                </a:solidFill>
              </a:rPr>
              <a:t>에서 구동</a:t>
            </a:r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ko-KR" altLang="en-US" dirty="0" smtClean="0">
                <a:solidFill>
                  <a:schemeClr val="tx1"/>
                </a:solidFill>
              </a:rPr>
              <a:t>현재 작성된 코드가 </a:t>
            </a:r>
            <a:r>
              <a:rPr lang="en-US" altLang="ko-KR" dirty="0" smtClean="0">
                <a:solidFill>
                  <a:schemeClr val="tx1"/>
                </a:solidFill>
              </a:rPr>
              <a:t>Python 3.X</a:t>
            </a:r>
            <a:r>
              <a:rPr lang="ko-KR" altLang="en-US" dirty="0" smtClean="0">
                <a:solidFill>
                  <a:schemeClr val="tx1"/>
                </a:solidFill>
              </a:rPr>
              <a:t>에서는 원활히 작동되지 않아 수정 필요</a:t>
            </a:r>
            <a:endParaRPr lang="en-US" altLang="ko-KR" dirty="0" smtClean="0">
              <a:solidFill>
                <a:schemeClr val="tx1"/>
              </a:solidFill>
            </a:endParaRP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Auto Hand Eye Calibration </a:t>
            </a:r>
            <a:r>
              <a:rPr lang="ko-KR" altLang="en-US" dirty="0" smtClean="0">
                <a:solidFill>
                  <a:schemeClr val="tx1"/>
                </a:solidFill>
              </a:rPr>
              <a:t>연산에 필요한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데이터를 저장하는 </a:t>
            </a:r>
            <a:r>
              <a:rPr lang="en-US" altLang="ko-KR" dirty="0" smtClean="0">
                <a:solidFill>
                  <a:schemeClr val="tx1"/>
                </a:solidFill>
              </a:rPr>
              <a:t>Encode, Decode</a:t>
            </a:r>
            <a:r>
              <a:rPr lang="ko-KR" altLang="en-US" dirty="0" smtClean="0">
                <a:solidFill>
                  <a:schemeClr val="tx1"/>
                </a:solidFill>
              </a:rPr>
              <a:t>에서 사용되는 함수 및 저장 방식이 다르다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endParaRPr lang="en-US" altLang="ko-KR" dirty="0" smtClean="0">
              <a:solidFill>
                <a:schemeClr val="tx1"/>
              </a:solidFill>
            </a:endParaRPr>
          </a:p>
        </p:txBody>
      </p:sp>
      <p:pic>
        <p:nvPicPr>
          <p:cNvPr id="1026" name="Picture 2" descr="C:\Users\cailab\Desktop\gseg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22300" y="4952999"/>
            <a:ext cx="7991740" cy="3333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71415770"/>
      </p:ext>
    </p:extLst>
  </p:cSld>
  <p:clrMapOvr>
    <a:masterClrMapping/>
  </p:clrMapOvr>
  <p:transition advTm="18969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3" y="700126"/>
            <a:ext cx="8563607" cy="580926"/>
          </a:xfrm>
        </p:spPr>
        <p:txBody>
          <a:bodyPr>
            <a:noAutofit/>
          </a:bodyPr>
          <a:lstStyle/>
          <a:p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2. 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</a:rPr>
              <a:t>용접로봇  </a:t>
            </a:r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</a:rPr>
              <a:t>PC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</a:rPr>
              <a:t>교체</a:t>
            </a:r>
            <a:endParaRPr lang="en-US" altLang="ko-KR" sz="2400" b="1" dirty="0">
              <a:solidFill>
                <a:srgbClr val="3D3C3E"/>
              </a:solidFill>
            </a:endParaRPr>
          </a:p>
        </p:txBody>
      </p:sp>
      <p:pic>
        <p:nvPicPr>
          <p:cNvPr id="10" name="Picture 2" descr="C:\Users\cailab\Desktop\aasefe.PNG"/>
          <p:cNvPicPr>
            <a:picLocks noChangeAspect="1" noChangeArrowheads="1"/>
          </p:cNvPicPr>
          <p:nvPr/>
        </p:nvPicPr>
        <p:blipFill>
          <a:blip r:embed="rId3"/>
          <a:srcRect l="36588" t="91835" r="40750" b="795"/>
          <a:stretch>
            <a:fillRect/>
          </a:stretch>
        </p:blipFill>
        <p:spPr bwMode="auto">
          <a:xfrm>
            <a:off x="7467600" y="6534150"/>
            <a:ext cx="1400175" cy="323850"/>
          </a:xfrm>
          <a:prstGeom prst="rect">
            <a:avLst/>
          </a:prstGeom>
          <a:noFill/>
        </p:spPr>
      </p:pic>
      <p:pic>
        <p:nvPicPr>
          <p:cNvPr id="1026" name="Picture 2" descr="C:\Users\cailab\Desktop\2021년 11월 27일 자료\sgsfef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66927" y="1303004"/>
            <a:ext cx="8136626" cy="5049157"/>
          </a:xfrm>
          <a:prstGeom prst="rect">
            <a:avLst/>
          </a:prstGeom>
          <a:noFill/>
        </p:spPr>
      </p:pic>
      <p:sp>
        <p:nvSpPr>
          <p:cNvPr id="9" name="직사각형 8"/>
          <p:cNvSpPr/>
          <p:nvPr/>
        </p:nvSpPr>
        <p:spPr>
          <a:xfrm>
            <a:off x="3443591" y="3871609"/>
            <a:ext cx="1070043" cy="194553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510391" y="3858639"/>
            <a:ext cx="1070043" cy="1945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6627778" y="5742562"/>
            <a:ext cx="1339175" cy="1815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621294" y="5541523"/>
            <a:ext cx="1355387" cy="17834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630819" y="5922523"/>
            <a:ext cx="1355387" cy="17834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415770"/>
      </p:ext>
    </p:extLst>
  </p:cSld>
  <p:clrMapOvr>
    <a:masterClrMapping/>
  </p:clrMapOvr>
  <p:transition advTm="18969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0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0" y="1476375"/>
            <a:ext cx="9315449" cy="1187311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    </a:t>
            </a: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227969" y="890626"/>
            <a:ext cx="84493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-150" normalizeH="0" baseline="0" noProof="0" dirty="0" smtClean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3.  </a:t>
            </a:r>
            <a:r>
              <a:rPr kumimoji="0" lang="ko-KR" altLang="en-US" sz="2800" b="1" i="0" u="none" strike="noStrike" kern="1200" cap="none" spc="-150" normalizeH="0" baseline="0" noProof="0" dirty="0" err="1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rPr>
              <a:t>향후계획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srgbClr val="3D3C3E"/>
              </a:solidFill>
              <a:effectLst/>
              <a:uLnTx/>
              <a:uFillTx/>
              <a:latin typeface="210 옴니고딕 030" panose="02020603020101020101" pitchFamily="18" charset="-127"/>
              <a:ea typeface="210 옴니고딕 030" panose="02020603020101020101" pitchFamily="18" charset="-127"/>
              <a:cs typeface="+mj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533602" y="1398958"/>
            <a:ext cx="8010525" cy="5286375"/>
          </a:xfrm>
          <a:prstGeom prst="rect">
            <a:avLst/>
          </a:prstGeom>
          <a:ln w="50800"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1. </a:t>
            </a:r>
            <a:r>
              <a:rPr lang="en-US" altLang="ko-KR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Pythom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3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버전에서 구동할 수 있도록 조치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(Auto Hand Eye Calibration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연구 부분에는 지장이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없도록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Python 2.7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가상환경 버전 </a:t>
            </a:r>
            <a:r>
              <a:rPr lang="ko-KR" altLang="en-US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세팅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)</a:t>
            </a:r>
          </a:p>
          <a:p>
            <a:pPr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Robot Parameter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고유진동으로 인한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Noise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보정에 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 </a:t>
            </a:r>
            <a:r>
              <a:rPr lang="en-US" altLang="ko-KR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Normalization&amp;Softmax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방법 적용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</a:t>
            </a:r>
          </a:p>
          <a:p>
            <a:pPr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1</a:t>
            </a:r>
            <a:r>
              <a:rPr lang="ko-KR" altLang="en-US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초동안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들어오는 값 측정해서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값을 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sort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로 정렬 후에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이전 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최종 </a:t>
            </a:r>
            <a:r>
              <a:rPr lang="ko-KR" altLang="en-US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연산값에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사용했던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Normalization &amp; </a:t>
            </a:r>
            <a:r>
              <a:rPr lang="en-US" altLang="ko-KR" sz="20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Softmax</a:t>
            </a: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방법 적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r>
              <a:rPr lang="en-US" altLang="ko-KR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</a:t>
            </a:r>
            <a:r>
              <a:rPr lang="ko-KR" altLang="en-US" sz="20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용</a:t>
            </a:r>
            <a:endParaRPr lang="en-US" altLang="ko-KR" sz="20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buNone/>
            </a:pPr>
            <a:endParaRPr lang="en-US" altLang="ko-KR" sz="16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6299994"/>
      </p:ext>
    </p:extLst>
  </p:cSld>
  <p:clrMapOvr>
    <a:masterClrMapping/>
  </p:clrMapOvr>
  <p:transition advTm="203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425349"/>
            <a:ext cx="3474171" cy="1041751"/>
          </a:xfrm>
        </p:spPr>
        <p:txBody>
          <a:bodyPr anchor="t">
            <a:normAutofit/>
          </a:bodyPr>
          <a:lstStyle/>
          <a:p>
            <a:pPr algn="l">
              <a:defRPr/>
            </a:pPr>
            <a:r>
              <a:rPr lang="ko-KR" altLang="en-US" sz="4000" b="1" spc="-250">
                <a:solidFill>
                  <a:schemeClr val="accent4">
                    <a:lumMod val="50000"/>
                  </a:schemeClr>
                </a:solidFill>
              </a:rPr>
              <a:t>감사합니다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86945" y="2500308"/>
            <a:ext cx="6770111" cy="1389947"/>
            <a:chOff x="2362014" y="1484405"/>
            <a:chExt cx="7225457" cy="1853263"/>
          </a:xfrm>
        </p:grpSpPr>
        <p:sp>
          <p:nvSpPr>
            <p:cNvPr id="9" name="TextBox 8"/>
            <p:cNvSpPr txBox="1"/>
            <p:nvPr/>
          </p:nvSpPr>
          <p:spPr>
            <a:xfrm>
              <a:off x="2362014" y="2385100"/>
              <a:ext cx="7225457" cy="95256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ko-KR" altLang="en-US" sz="3300" b="1" dirty="0">
                  <a:ln w="9525"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용접 불량 검사</a:t>
              </a:r>
              <a:endParaRPr lang="ko-KR" altLang="en-US" sz="2400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050" dirty="0">
                  <a:ln w="9525"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2021 CAI Lab Meeting</a:t>
              </a:r>
              <a:endParaRPr lang="en-US" altLang="ko-KR" sz="105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grpSp>
          <p:nvGrpSpPr>
            <p:cNvPr id="25" name="그룹 24"/>
            <p:cNvGrpSpPr/>
            <p:nvPr/>
          </p:nvGrpSpPr>
          <p:grpSpPr>
            <a:xfrm>
              <a:off x="4337109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/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500">
                  <a:latin typeface="+mj-lt"/>
                </a:endParaRPr>
              </a:p>
            </p:txBody>
          </p:sp>
        </p:grp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99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>
            <a:cxnSpLocks/>
          </p:cNvCxnSpPr>
          <p:nvPr/>
        </p:nvCxnSpPr>
        <p:spPr>
          <a:xfrm>
            <a:off x="653903" y="596813"/>
            <a:ext cx="7783033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717130" y="711013"/>
            <a:ext cx="3934755" cy="435695"/>
          </a:xfrm>
        </p:spPr>
        <p:txBody>
          <a:bodyPr>
            <a:noAutofit/>
          </a:bodyPr>
          <a:lstStyle/>
          <a:p>
            <a:pPr algn="l"/>
            <a:r>
              <a:rPr lang="en-US" altLang="ko-KR" sz="2100" b="1" spc="-113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100" b="1" spc="-113" dirty="0">
                <a:solidFill>
                  <a:schemeClr val="accent4">
                    <a:lumMod val="50000"/>
                  </a:schemeClr>
                </a:solidFill>
              </a:rPr>
              <a:t>이번주 작업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CFEE50E-57BA-4DB6-B7EE-66ECDF4A10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93" y="5647801"/>
            <a:ext cx="1441048" cy="1141622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FC3785C-829D-410F-9E15-1D4D13DDE777}"/>
              </a:ext>
            </a:extLst>
          </p:cNvPr>
          <p:cNvSpPr txBox="1">
            <a:spLocks/>
          </p:cNvSpPr>
          <p:nvPr/>
        </p:nvSpPr>
        <p:spPr>
          <a:xfrm>
            <a:off x="717130" y="1153307"/>
            <a:ext cx="4764683" cy="435695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1.1 </a:t>
            </a:r>
            <a:r>
              <a:rPr lang="ko-KR" altLang="en-US" sz="1600" b="1" dirty="0" err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비드</a:t>
            </a:r>
            <a:r>
              <a:rPr lang="ko-KR" altLang="en-US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형상 측정 </a:t>
            </a:r>
            <a:r>
              <a:rPr lang="ko-KR" altLang="en-US" sz="16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환경 구성</a:t>
            </a:r>
            <a:endParaRPr lang="en-US" altLang="ko-KR" sz="16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ko-KR" altLang="en-US" sz="9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856231" y="1454878"/>
            <a:ext cx="7580706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3cm Checkerboard</a:t>
            </a:r>
            <a:r>
              <a:rPr lang="ko-KR" altLang="en-US" sz="1400" b="1" dirty="0" smtClean="0"/>
              <a:t> 및 </a:t>
            </a:r>
            <a:r>
              <a:rPr lang="en-US" altLang="ko-KR" sz="1400" b="1" dirty="0" smtClean="0"/>
              <a:t>2cm Checkerboard</a:t>
            </a:r>
            <a:r>
              <a:rPr lang="ko-KR" altLang="en-US" sz="1400" b="1" dirty="0" smtClean="0"/>
              <a:t>로 구성</a:t>
            </a:r>
            <a:endParaRPr lang="en-US" altLang="ko-KR" sz="1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실제 용접 경로에 맞게 실험 환경 구성</a:t>
            </a:r>
            <a:endParaRPr lang="en-US" altLang="ko-KR" sz="1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너비 측정을 위해 </a:t>
            </a:r>
            <a:r>
              <a:rPr lang="en-US" altLang="ko-KR" sz="1400" b="1" dirty="0" err="1" smtClean="0"/>
              <a:t>xy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높이 측정을 위해 </a:t>
            </a:r>
            <a:r>
              <a:rPr lang="en-US" altLang="ko-KR" sz="1400" b="1" dirty="0" err="1" smtClean="0"/>
              <a:t>xz</a:t>
            </a:r>
            <a:r>
              <a:rPr lang="ko-KR" altLang="en-US" sz="1400" b="1" dirty="0" smtClean="0"/>
              <a:t>평면으로 </a:t>
            </a:r>
            <a:r>
              <a:rPr lang="en-US" altLang="ko-KR" sz="1400" b="1" dirty="0" smtClean="0"/>
              <a:t>Transform</a:t>
            </a:r>
            <a:endParaRPr lang="en-US" altLang="ko-KR" sz="1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3125" y="3106343"/>
            <a:ext cx="2802319" cy="210173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5149613" y="2987787"/>
            <a:ext cx="2946400" cy="2209800"/>
          </a:xfrm>
          <a:prstGeom prst="rect">
            <a:avLst/>
          </a:prstGeom>
        </p:spPr>
      </p:pic>
      <p:cxnSp>
        <p:nvCxnSpPr>
          <p:cNvPr id="9" name="직선 화살표 연결선 8"/>
          <p:cNvCxnSpPr/>
          <p:nvPr/>
        </p:nvCxnSpPr>
        <p:spPr>
          <a:xfrm>
            <a:off x="2504980" y="3395681"/>
            <a:ext cx="464820" cy="0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2531874" y="4092687"/>
            <a:ext cx="300766" cy="156434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2504980" y="3122859"/>
            <a:ext cx="568709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 smtClean="0">
                <a:solidFill>
                  <a:srgbClr val="FF0000"/>
                </a:solidFill>
              </a:rPr>
              <a:t>3cm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 rot="1315151">
            <a:off x="2528894" y="3912873"/>
            <a:ext cx="568709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>
                <a:solidFill>
                  <a:srgbClr val="FF0000"/>
                </a:solidFill>
              </a:rPr>
              <a:t>2</a:t>
            </a:r>
            <a:r>
              <a:rPr lang="en-US" altLang="ko-KR" sz="1050" b="1" dirty="0" smtClean="0">
                <a:solidFill>
                  <a:srgbClr val="FF0000"/>
                </a:solidFill>
              </a:rPr>
              <a:t>cm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 flipV="1">
            <a:off x="6779800" y="3540461"/>
            <a:ext cx="91440" cy="4267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H="1">
            <a:off x="6459760" y="3974826"/>
            <a:ext cx="320041" cy="1823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>
            <a:off x="6779800" y="3996110"/>
            <a:ext cx="297180" cy="2530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 rot="2428325">
            <a:off x="6927483" y="3921585"/>
            <a:ext cx="298993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 smtClean="0">
                <a:solidFill>
                  <a:srgbClr val="FF0000"/>
                </a:solidFill>
              </a:rPr>
              <a:t>y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 rot="20188476">
            <a:off x="6369663" y="3845531"/>
            <a:ext cx="298993" cy="303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>
                <a:solidFill>
                  <a:srgbClr val="FF0000"/>
                </a:solidFill>
              </a:rPr>
              <a:t>x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 rot="21418464">
            <a:off x="6778893" y="3512667"/>
            <a:ext cx="298993" cy="303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>
                <a:solidFill>
                  <a:srgbClr val="FF0000"/>
                </a:solidFill>
              </a:rPr>
              <a:t>z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2056729" y="5301552"/>
            <a:ext cx="1465209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 smtClean="0"/>
              <a:t>Checkerboard </a:t>
            </a:r>
            <a:r>
              <a:rPr lang="ko-KR" altLang="en-US" sz="1100" b="1" dirty="0" smtClean="0"/>
              <a:t>구성</a:t>
            </a:r>
            <a:endParaRPr lang="en-US" altLang="ko-KR" sz="11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5887175" y="5569118"/>
            <a:ext cx="1465209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b="1" dirty="0" smtClean="0"/>
              <a:t>실험 환경</a:t>
            </a:r>
            <a:r>
              <a:rPr lang="en-US" altLang="ko-KR" sz="1100" b="1" dirty="0" smtClean="0"/>
              <a:t> </a:t>
            </a:r>
            <a:r>
              <a:rPr lang="ko-KR" altLang="en-US" sz="1100" b="1" dirty="0" smtClean="0"/>
              <a:t>구성</a:t>
            </a:r>
            <a:endParaRPr lang="en-US" altLang="ko-KR" sz="1100" b="1" dirty="0"/>
          </a:p>
        </p:txBody>
      </p:sp>
    </p:spTree>
    <p:extLst>
      <p:ext uri="{BB962C8B-B14F-4D97-AF65-F5344CB8AC3E}">
        <p14:creationId xmlns:p14="http://schemas.microsoft.com/office/powerpoint/2010/main" val="188464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6553200" y="6216151"/>
            <a:ext cx="2133600" cy="365125"/>
          </a:xfrm>
        </p:spPr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9F729DD6-6051-0B4F-9F9C-7B3A8AA43E56}"/>
              </a:ext>
            </a:extLst>
          </p:cNvPr>
          <p:cNvSpPr txBox="1"/>
          <p:nvPr/>
        </p:nvSpPr>
        <p:spPr>
          <a:xfrm>
            <a:off x="537883" y="1568692"/>
            <a:ext cx="75005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400" dirty="0" smtClean="0"/>
              <a:t>1)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Corner Detection</a:t>
            </a: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en-US" altLang="ko-KR" sz="1400" dirty="0" smtClean="0"/>
              <a:t>Shi-</a:t>
            </a:r>
            <a:r>
              <a:rPr lang="en-US" altLang="ko-KR" sz="1400" dirty="0" err="1" smtClean="0"/>
              <a:t>Tomasi</a:t>
            </a:r>
            <a:r>
              <a:rPr lang="en-US" altLang="ko-KR" sz="1400" dirty="0" smtClean="0"/>
              <a:t> Corner Detection</a:t>
            </a:r>
            <a:r>
              <a:rPr lang="ko-KR" altLang="en-US" sz="1400" dirty="0" smtClean="0"/>
              <a:t>을 이용하여 </a:t>
            </a:r>
            <a:r>
              <a:rPr lang="en-US" altLang="ko-KR" sz="1400" dirty="0" smtClean="0"/>
              <a:t>reference </a:t>
            </a:r>
            <a:r>
              <a:rPr lang="en-US" altLang="ko-KR" sz="1400" dirty="0"/>
              <a:t>point</a:t>
            </a:r>
            <a:r>
              <a:rPr lang="ko-KR" altLang="en-US" sz="1400" dirty="0"/>
              <a:t>로 사용할 </a:t>
            </a:r>
            <a:r>
              <a:rPr lang="en-US" altLang="ko-KR" sz="1400" dirty="0"/>
              <a:t>corner</a:t>
            </a:r>
            <a:r>
              <a:rPr lang="ko-KR" altLang="en-US" sz="1400" dirty="0"/>
              <a:t>의 좌표 탐색</a:t>
            </a:r>
            <a:r>
              <a:rPr lang="en-US" altLang="ko-KR" sz="1400" dirty="0"/>
              <a:t> 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AB715A53-53FA-7D48-91DF-7F90A76696CD}"/>
              </a:ext>
            </a:extLst>
          </p:cNvPr>
          <p:cNvSpPr txBox="1">
            <a:spLocks/>
          </p:cNvSpPr>
          <p:nvPr/>
        </p:nvSpPr>
        <p:spPr>
          <a:xfrm>
            <a:off x="364803" y="696185"/>
            <a:ext cx="3934755" cy="4356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210 옴니고딕OTF 030" panose="02020503020101020101" pitchFamily="18" charset="-127"/>
                <a:ea typeface="210 옴니고딕OTF 030" panose="02020503020101020101" pitchFamily="18" charset="-127"/>
                <a:cs typeface="+mj-cs"/>
              </a:defRPr>
            </a:lvl1pPr>
          </a:lstStyle>
          <a:p>
            <a:pPr algn="l"/>
            <a:r>
              <a:rPr lang="en-US" altLang="ko-KR" sz="2100" b="1" spc="-113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100" b="1" spc="-113" dirty="0">
                <a:solidFill>
                  <a:schemeClr val="accent4">
                    <a:lumMod val="50000"/>
                  </a:schemeClr>
                </a:solidFill>
              </a:rPr>
              <a:t>이번주 작업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89AF9EDC-2073-074E-97C0-EDDF576C65B7}"/>
              </a:ext>
            </a:extLst>
          </p:cNvPr>
          <p:cNvSpPr txBox="1">
            <a:spLocks/>
          </p:cNvSpPr>
          <p:nvPr/>
        </p:nvSpPr>
        <p:spPr>
          <a:xfrm>
            <a:off x="456857" y="1158989"/>
            <a:ext cx="5683670" cy="301570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18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1.1 projective transformation</a:t>
            </a:r>
            <a:r>
              <a:rPr lang="ko-KR" altLang="en-US" sz="18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을 위한 코드 구현 </a:t>
            </a:r>
            <a:endParaRPr lang="en-US" altLang="ko-KR" sz="18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D0390339-FD58-9B43-830B-AFEF14D1D52E}"/>
              </a:ext>
            </a:extLst>
          </p:cNvPr>
          <p:cNvSpPr txBox="1"/>
          <p:nvPr/>
        </p:nvSpPr>
        <p:spPr>
          <a:xfrm>
            <a:off x="537883" y="4769190"/>
            <a:ext cx="5411505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800" dirty="0"/>
          </a:p>
          <a:p>
            <a:pPr>
              <a:lnSpc>
                <a:spcPct val="150000"/>
              </a:lnSpc>
              <a:defRPr/>
            </a:pPr>
            <a:r>
              <a:rPr lang="en-US" altLang="ko-KR" sz="1400" dirty="0" smtClean="0"/>
              <a:t>2) </a:t>
            </a:r>
            <a:r>
              <a:rPr lang="en-US" altLang="ko-KR" sz="1400" dirty="0" err="1" smtClean="0"/>
              <a:t>homography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matrix </a:t>
            </a:r>
            <a:r>
              <a:rPr lang="ko-KR" altLang="en-US" sz="1400" dirty="0"/>
              <a:t>구하기</a:t>
            </a:r>
            <a:endParaRPr lang="en-US" altLang="ko-KR" sz="1400" dirty="0"/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DB12C9EB-E74B-0C4E-B1F9-EB644007D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49" y="5369354"/>
            <a:ext cx="6552121" cy="881631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791" y="2497448"/>
            <a:ext cx="2775533" cy="20816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3612675" y="4599975"/>
            <a:ext cx="1465209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 smtClean="0"/>
              <a:t>Corner Detection</a:t>
            </a:r>
            <a:endParaRPr lang="en-US" altLang="ko-KR" sz="1100" b="1" dirty="0"/>
          </a:p>
        </p:txBody>
      </p:sp>
    </p:spTree>
    <p:extLst>
      <p:ext uri="{BB962C8B-B14F-4D97-AF65-F5344CB8AC3E}">
        <p14:creationId xmlns:p14="http://schemas.microsoft.com/office/powerpoint/2010/main" val="1607531524"/>
      </p:ext>
    </p:extLst>
  </p:cSld>
  <p:clrMapOvr>
    <a:masterClrMapping/>
  </p:clrMapOvr>
  <p:transition advTm="50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>
            <a:cxnSpLocks/>
          </p:cNvCxnSpPr>
          <p:nvPr/>
        </p:nvCxnSpPr>
        <p:spPr>
          <a:xfrm>
            <a:off x="653903" y="596813"/>
            <a:ext cx="7783033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717130" y="711013"/>
            <a:ext cx="3934755" cy="435695"/>
          </a:xfrm>
        </p:spPr>
        <p:txBody>
          <a:bodyPr>
            <a:noAutofit/>
          </a:bodyPr>
          <a:lstStyle/>
          <a:p>
            <a:pPr algn="l"/>
            <a:r>
              <a:rPr lang="en-US" altLang="ko-KR" sz="2100" b="1" spc="-113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100" b="1" spc="-113" dirty="0">
                <a:solidFill>
                  <a:schemeClr val="accent4">
                    <a:lumMod val="50000"/>
                  </a:schemeClr>
                </a:solidFill>
              </a:rPr>
              <a:t>이번주 작업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CFEE50E-57BA-4DB6-B7EE-66ECDF4A10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93" y="5647801"/>
            <a:ext cx="1441048" cy="1141622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FC3785C-829D-410F-9E15-1D4D13DDE777}"/>
              </a:ext>
            </a:extLst>
          </p:cNvPr>
          <p:cNvSpPr txBox="1">
            <a:spLocks/>
          </p:cNvSpPr>
          <p:nvPr/>
        </p:nvSpPr>
        <p:spPr>
          <a:xfrm>
            <a:off x="717130" y="1153307"/>
            <a:ext cx="4764683" cy="435695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1.1 </a:t>
            </a:r>
            <a:r>
              <a:rPr lang="ko-KR" altLang="en-US" sz="1600" b="1" dirty="0" err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비드</a:t>
            </a:r>
            <a:r>
              <a:rPr lang="ko-KR" altLang="en-US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형상 측정 </a:t>
            </a:r>
            <a:r>
              <a:rPr lang="ko-KR" altLang="en-US" sz="16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환경 구성</a:t>
            </a:r>
            <a:endParaRPr lang="en-US" altLang="ko-KR" sz="16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ko-KR" altLang="en-US" sz="9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059" y="2156227"/>
            <a:ext cx="2400000" cy="1800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856231" y="1454878"/>
            <a:ext cx="7580706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X-Y </a:t>
            </a:r>
            <a:r>
              <a:rPr lang="ko-KR" altLang="en-US" sz="1400" b="1" dirty="0" smtClean="0"/>
              <a:t>평면으로 </a:t>
            </a:r>
            <a:r>
              <a:rPr lang="en-US" altLang="ko-KR" sz="1400" b="1" dirty="0" smtClean="0"/>
              <a:t>Transform</a:t>
            </a:r>
            <a:r>
              <a:rPr lang="ko-KR" altLang="en-US" sz="1400" b="1" dirty="0" smtClean="0"/>
              <a:t>한 결과</a:t>
            </a:r>
            <a:endParaRPr lang="en-US" altLang="ko-KR" sz="14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1706959" y="2686827"/>
            <a:ext cx="221595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 smtClean="0">
                <a:solidFill>
                  <a:srgbClr val="FF0000"/>
                </a:solidFill>
              </a:rPr>
              <a:t>1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1664051" y="3021534"/>
            <a:ext cx="221595" cy="303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 smtClean="0">
                <a:solidFill>
                  <a:srgbClr val="FF0000"/>
                </a:solidFill>
              </a:rPr>
              <a:t>2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1942564" y="3056227"/>
            <a:ext cx="221595" cy="303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 smtClean="0">
                <a:solidFill>
                  <a:srgbClr val="FF0000"/>
                </a:solidFill>
              </a:rPr>
              <a:t>3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2052856" y="2771818"/>
            <a:ext cx="221595" cy="303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 smtClean="0">
                <a:solidFill>
                  <a:srgbClr val="FF0000"/>
                </a:solidFill>
              </a:rPr>
              <a:t>4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261144"/>
              </p:ext>
            </p:extLst>
          </p:nvPr>
        </p:nvGraphicFramePr>
        <p:xfrm>
          <a:off x="1497419" y="4290934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68886501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6115753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16894005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484562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8567594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4719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실제값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8914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측정값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20.32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19.79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20.24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19.83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549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오차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0.32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0.21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0.24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0.17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047873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3527059" y="3704924"/>
            <a:ext cx="1465209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 smtClean="0"/>
              <a:t>112px : 1cm</a:t>
            </a:r>
            <a:endParaRPr lang="en-US" altLang="ko-KR" sz="110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7593419" y="5491027"/>
            <a:ext cx="1465209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 smtClean="0"/>
              <a:t>(mm)</a:t>
            </a:r>
            <a:endParaRPr lang="en-US" altLang="ko-KR" sz="1100" b="1" dirty="0"/>
          </a:p>
        </p:txBody>
      </p:sp>
    </p:spTree>
    <p:extLst>
      <p:ext uri="{BB962C8B-B14F-4D97-AF65-F5344CB8AC3E}">
        <p14:creationId xmlns:p14="http://schemas.microsoft.com/office/powerpoint/2010/main" val="3846467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098" y="2159016"/>
            <a:ext cx="2118669" cy="1589002"/>
          </a:xfrm>
          <a:prstGeom prst="rect">
            <a:avLst/>
          </a:prstGeom>
        </p:spPr>
      </p:pic>
      <p:cxnSp>
        <p:nvCxnSpPr>
          <p:cNvPr id="20" name="직선 연결선 19"/>
          <p:cNvCxnSpPr>
            <a:cxnSpLocks/>
          </p:cNvCxnSpPr>
          <p:nvPr/>
        </p:nvCxnSpPr>
        <p:spPr>
          <a:xfrm>
            <a:off x="653903" y="596813"/>
            <a:ext cx="7783033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717130" y="711013"/>
            <a:ext cx="3934755" cy="435695"/>
          </a:xfrm>
        </p:spPr>
        <p:txBody>
          <a:bodyPr>
            <a:noAutofit/>
          </a:bodyPr>
          <a:lstStyle/>
          <a:p>
            <a:pPr algn="l"/>
            <a:r>
              <a:rPr lang="en-US" altLang="ko-KR" sz="2100" b="1" spc="-113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100" b="1" spc="-113" dirty="0">
                <a:solidFill>
                  <a:schemeClr val="accent4">
                    <a:lumMod val="50000"/>
                  </a:schemeClr>
                </a:solidFill>
              </a:rPr>
              <a:t>이번주 작업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CFEE50E-57BA-4DB6-B7EE-66ECDF4A102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93" y="5647801"/>
            <a:ext cx="1441048" cy="1141622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FC3785C-829D-410F-9E15-1D4D13DDE777}"/>
              </a:ext>
            </a:extLst>
          </p:cNvPr>
          <p:cNvSpPr txBox="1">
            <a:spLocks/>
          </p:cNvSpPr>
          <p:nvPr/>
        </p:nvSpPr>
        <p:spPr>
          <a:xfrm>
            <a:off x="717130" y="1153307"/>
            <a:ext cx="4764683" cy="435695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15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1.1 </a:t>
            </a:r>
            <a:r>
              <a:rPr lang="ko-KR" altLang="en-US" sz="1600" b="1" dirty="0" err="1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비드</a:t>
            </a:r>
            <a:r>
              <a:rPr lang="ko-KR" altLang="en-US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형상 측정 </a:t>
            </a:r>
            <a:r>
              <a:rPr lang="ko-KR" altLang="en-US" sz="1600" b="1" dirty="0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환경 구성</a:t>
            </a:r>
            <a:endParaRPr lang="en-US" altLang="ko-KR" sz="16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ko-KR" altLang="en-US" sz="9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856231" y="1454878"/>
            <a:ext cx="758070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X-Z </a:t>
            </a:r>
            <a:r>
              <a:rPr lang="ko-KR" altLang="en-US" sz="1400" b="1" dirty="0" smtClean="0"/>
              <a:t>평면으로 </a:t>
            </a:r>
            <a:r>
              <a:rPr lang="en-US" altLang="ko-KR" sz="1400" b="1" dirty="0" smtClean="0"/>
              <a:t>Transform</a:t>
            </a:r>
            <a:r>
              <a:rPr lang="ko-KR" altLang="en-US" sz="1400" b="1" dirty="0" smtClean="0"/>
              <a:t>한 결과</a:t>
            </a:r>
            <a:endParaRPr lang="en-US" altLang="ko-KR" sz="14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1735629" y="2721520"/>
            <a:ext cx="221595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 smtClean="0">
                <a:solidFill>
                  <a:srgbClr val="FF0000"/>
                </a:solidFill>
              </a:rPr>
              <a:t>1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1901193" y="3031735"/>
            <a:ext cx="221595" cy="303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 smtClean="0">
                <a:solidFill>
                  <a:srgbClr val="FF0000"/>
                </a:solidFill>
              </a:rPr>
              <a:t>2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2194025" y="2923558"/>
            <a:ext cx="221595" cy="303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 smtClean="0">
                <a:solidFill>
                  <a:srgbClr val="FF0000"/>
                </a:solidFill>
              </a:rPr>
              <a:t>3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2031504" y="2651280"/>
            <a:ext cx="174955" cy="334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 smtClean="0">
                <a:solidFill>
                  <a:srgbClr val="FF0000"/>
                </a:solidFill>
              </a:rPr>
              <a:t>4</a:t>
            </a:r>
            <a:endParaRPr lang="en-US" altLang="ko-KR" sz="1050" b="1" dirty="0">
              <a:solidFill>
                <a:srgbClr val="FF0000"/>
              </a:solidFill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033641"/>
              </p:ext>
            </p:extLst>
          </p:nvPr>
        </p:nvGraphicFramePr>
        <p:xfrm>
          <a:off x="1497419" y="4290934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68886501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6115753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16894005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484562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8567594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4719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실제값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8914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측정값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19.86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20.04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19.91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19.96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549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오차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0.09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0.04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047873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3527059" y="3704924"/>
            <a:ext cx="1465209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 smtClean="0"/>
              <a:t>112px : 1cm</a:t>
            </a:r>
            <a:endParaRPr lang="en-US" altLang="ko-KR" sz="11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842D489-1E22-4BAC-A4E7-CB30C20D43FB}"/>
              </a:ext>
            </a:extLst>
          </p:cNvPr>
          <p:cNvSpPr txBox="1"/>
          <p:nvPr/>
        </p:nvSpPr>
        <p:spPr>
          <a:xfrm>
            <a:off x="7593419" y="5491027"/>
            <a:ext cx="1465209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 smtClean="0"/>
              <a:t>(mm)</a:t>
            </a:r>
            <a:endParaRPr lang="en-US" altLang="ko-KR" sz="1100" b="1" dirty="0"/>
          </a:p>
        </p:txBody>
      </p:sp>
    </p:spTree>
    <p:extLst>
      <p:ext uri="{BB962C8B-B14F-4D97-AF65-F5344CB8AC3E}">
        <p14:creationId xmlns:p14="http://schemas.microsoft.com/office/powerpoint/2010/main" val="453112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>
            <a:cxnSpLocks/>
          </p:cNvCxnSpPr>
          <p:nvPr/>
        </p:nvCxnSpPr>
        <p:spPr>
          <a:xfrm>
            <a:off x="653903" y="596813"/>
            <a:ext cx="7783033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717130" y="711013"/>
            <a:ext cx="3934755" cy="435695"/>
          </a:xfrm>
        </p:spPr>
        <p:txBody>
          <a:bodyPr>
            <a:noAutofit/>
          </a:bodyPr>
          <a:lstStyle/>
          <a:p>
            <a:pPr algn="l"/>
            <a:r>
              <a:rPr lang="en-US" altLang="ko-KR" sz="2100" b="1" spc="-113" dirty="0">
                <a:solidFill>
                  <a:schemeClr val="accent4">
                    <a:lumMod val="50000"/>
                  </a:schemeClr>
                </a:solidFill>
              </a:rPr>
              <a:t>2. </a:t>
            </a:r>
            <a:r>
              <a:rPr lang="ko-KR" altLang="en-US" sz="2100" b="1" spc="-113" dirty="0">
                <a:solidFill>
                  <a:schemeClr val="accent4">
                    <a:lumMod val="50000"/>
                  </a:schemeClr>
                </a:solidFill>
              </a:rPr>
              <a:t>다음주 계획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CFEE50E-57BA-4DB6-B7EE-66ECDF4A10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93" y="5647801"/>
            <a:ext cx="1441048" cy="1141622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FC3785C-829D-410F-9E15-1D4D13DDE777}"/>
              </a:ext>
            </a:extLst>
          </p:cNvPr>
          <p:cNvSpPr txBox="1">
            <a:spLocks/>
          </p:cNvSpPr>
          <p:nvPr/>
        </p:nvSpPr>
        <p:spPr>
          <a:xfrm>
            <a:off x="717130" y="1455578"/>
            <a:ext cx="4764683" cy="435695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5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2.1 </a:t>
            </a:r>
            <a:r>
              <a:rPr lang="en-US" altLang="ko-KR" sz="15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UR5</a:t>
            </a:r>
            <a:r>
              <a:rPr lang="ko-KR" altLang="en-US" sz="15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에 카메라 고정할 수 있는 </a:t>
            </a:r>
            <a:r>
              <a:rPr lang="ko-KR" altLang="en-US" sz="15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지그</a:t>
            </a:r>
            <a:r>
              <a:rPr lang="ko-KR" altLang="en-US" sz="15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제작</a:t>
            </a:r>
            <a:endParaRPr lang="ko-KR" altLang="en-US" sz="9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FFC3785C-829D-410F-9E15-1D4D13DDE777}"/>
              </a:ext>
            </a:extLst>
          </p:cNvPr>
          <p:cNvSpPr txBox="1">
            <a:spLocks/>
          </p:cNvSpPr>
          <p:nvPr/>
        </p:nvSpPr>
        <p:spPr>
          <a:xfrm>
            <a:off x="717130" y="1982295"/>
            <a:ext cx="4764683" cy="435695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5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2.2 Welding Pool</a:t>
            </a:r>
            <a:r>
              <a:rPr lang="ko-KR" altLang="en-US" sz="15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을 통한 </a:t>
            </a:r>
            <a:r>
              <a:rPr lang="ko-KR" altLang="en-US" sz="15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비드</a:t>
            </a:r>
            <a:r>
              <a:rPr lang="ko-KR" altLang="en-US" sz="15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형상 분석</a:t>
            </a:r>
            <a:endParaRPr lang="ko-KR" altLang="en-US" sz="9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5825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257EF0A-2959-4F41-A0D7-5FED493DDF9F}"/>
              </a:ext>
            </a:extLst>
          </p:cNvPr>
          <p:cNvGrpSpPr/>
          <p:nvPr/>
        </p:nvGrpSpPr>
        <p:grpSpPr>
          <a:xfrm>
            <a:off x="1186945" y="2500308"/>
            <a:ext cx="6770111" cy="1389947"/>
            <a:chOff x="2362014" y="1484405"/>
            <a:chExt cx="7225457" cy="185326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947105-6879-445D-B76B-D5EFC8256F29}"/>
                </a:ext>
              </a:extLst>
            </p:cNvPr>
            <p:cNvSpPr txBox="1"/>
            <p:nvPr/>
          </p:nvSpPr>
          <p:spPr>
            <a:xfrm>
              <a:off x="2362014" y="2385100"/>
              <a:ext cx="7225457" cy="9525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용접 로봇 </a:t>
              </a:r>
              <a:r>
                <a:rPr lang="en-US" altLang="ko-KR" sz="3300" b="1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Calibration</a:t>
              </a:r>
              <a:endParaRPr lang="ko-KR" altLang="en-US" sz="2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521EC-3235-494C-93F6-585BC9C3B43E}"/>
                </a:ext>
              </a:extLst>
            </p:cNvPr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2021 CAI Lab Meeting</a:t>
              </a:r>
            </a:p>
          </p:txBody>
        </p:sp>
        <p:grpSp>
          <p:nvGrpSpPr>
            <p:cNvPr id="3" name="그룹 24">
              <a:extLst>
                <a:ext uri="{FF2B5EF4-FFF2-40B4-BE49-F238E27FC236}">
                  <a16:creationId xmlns:a16="http://schemas.microsoft.com/office/drawing/2014/main" id="{1D2D99A6-C3A5-455C-8184-43DACE6D4904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F3920279-48F9-42E9-8322-AE444CC499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4FF5575-BD81-49D6-BF4F-81749C4C22BA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63FA9DA7-248E-41A7-8482-CB899B3407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3" y="5266733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59B2E2-F81E-40F9-BBEB-890FC880B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037321"/>
      </p:ext>
    </p:extLst>
  </p:cSld>
  <p:clrMapOvr>
    <a:masterClrMapping/>
  </p:clrMapOvr>
  <p:transition advTm="297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8605354" cy="580926"/>
          </a:xfrm>
        </p:spPr>
        <p:txBody>
          <a:bodyPr>
            <a:noAutofit/>
          </a:bodyPr>
          <a:lstStyle/>
          <a:p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</a:rPr>
              <a:t>1. 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</a:rPr>
              <a:t>실험 효율을 위한</a:t>
            </a:r>
            <a:r>
              <a:rPr lang="en-US" altLang="ko-KR" sz="2800" b="1" spc="-150" dirty="0" smtClean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ko-KR" altLang="en-US" sz="2800" b="1" spc="-150" dirty="0" smtClean="0">
                <a:solidFill>
                  <a:schemeClr val="accent4">
                    <a:lumMod val="50000"/>
                  </a:schemeClr>
                </a:solidFill>
              </a:rPr>
              <a:t>알고리즘 개선</a:t>
            </a:r>
            <a:endParaRPr lang="en-US" altLang="ko-KR" sz="2400" b="1" dirty="0">
              <a:solidFill>
                <a:srgbClr val="3D3C3E"/>
              </a:solidFill>
            </a:endParaRP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4" y="1353645"/>
            <a:ext cx="8887456" cy="479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0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0" y="1476375"/>
            <a:ext cx="9315449" cy="1187311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    </a:t>
            </a:r>
          </a:p>
        </p:txBody>
      </p:sp>
      <p:sp>
        <p:nvSpPr>
          <p:cNvPr id="25" name="내용 개체 틀 2">
            <a:extLst>
              <a:ext uri="{FF2B5EF4-FFF2-40B4-BE49-F238E27FC236}">
                <a16:creationId xmlns:a16="http://schemas.microsoft.com/office/drawing/2014/main" id="{B187CD99-2E2E-4492-9F30-5E90B33F090F}"/>
              </a:ext>
            </a:extLst>
          </p:cNvPr>
          <p:cNvSpPr txBox="1">
            <a:spLocks/>
          </p:cNvSpPr>
          <p:nvPr/>
        </p:nvSpPr>
        <p:spPr>
          <a:xfrm>
            <a:off x="3609975" y="5867400"/>
            <a:ext cx="5534025" cy="447675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            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838575" y="1400176"/>
            <a:ext cx="1285875" cy="1076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Get Camera parameter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810001" y="3219451"/>
            <a:ext cx="1285874" cy="1076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Get Robot Parameter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057276" y="2314576"/>
            <a:ext cx="1285874" cy="1076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Start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772276" y="2276476"/>
            <a:ext cx="1285874" cy="1076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Calculate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Hand Eye Calibration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4" name="꺾인 연결선 33"/>
          <p:cNvCxnSpPr>
            <a:stCxn id="16" idx="3"/>
            <a:endCxn id="14" idx="1"/>
          </p:cNvCxnSpPr>
          <p:nvPr/>
        </p:nvCxnSpPr>
        <p:spPr>
          <a:xfrm flipV="1">
            <a:off x="2343150" y="1938338"/>
            <a:ext cx="1495425" cy="914400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꺾인 연결선 34"/>
          <p:cNvCxnSpPr>
            <a:endCxn id="15" idx="1"/>
          </p:cNvCxnSpPr>
          <p:nvPr/>
        </p:nvCxnSpPr>
        <p:spPr>
          <a:xfrm>
            <a:off x="2447925" y="2852739"/>
            <a:ext cx="1362076" cy="904874"/>
          </a:xfrm>
          <a:prstGeom prst="bentConnector3">
            <a:avLst>
              <a:gd name="adj1" fmla="val 46504"/>
            </a:avLst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꺾인 연결선 36"/>
          <p:cNvCxnSpPr>
            <a:stCxn id="14" idx="3"/>
            <a:endCxn id="27" idx="1"/>
          </p:cNvCxnSpPr>
          <p:nvPr/>
        </p:nvCxnSpPr>
        <p:spPr>
          <a:xfrm>
            <a:off x="5124450" y="1938338"/>
            <a:ext cx="1647826" cy="876300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15" idx="3"/>
            <a:endCxn id="27" idx="1"/>
          </p:cNvCxnSpPr>
          <p:nvPr/>
        </p:nvCxnSpPr>
        <p:spPr>
          <a:xfrm flipV="1">
            <a:off x="5095875" y="2814638"/>
            <a:ext cx="1676401" cy="942975"/>
          </a:xfrm>
          <a:prstGeom prst="bentConnector3">
            <a:avLst>
              <a:gd name="adj1" fmla="val 50568"/>
            </a:avLst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857251" y="4486274"/>
            <a:ext cx="2733674" cy="1133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Get Camera Parameter</a:t>
            </a: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xxxx.jpg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362576" y="4505324"/>
            <a:ext cx="2733674" cy="1133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Get Robot Parameter</a:t>
            </a: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xxxx.txt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864747" y="5915025"/>
            <a:ext cx="7526778" cy="790575"/>
          </a:xfrm>
          <a:prstGeom prst="rect">
            <a:avLst/>
          </a:prstGeom>
          <a:ln w="50800"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ko-KR" altLang="en-US" sz="16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확장자를</a:t>
            </a:r>
            <a:r>
              <a:rPr lang="ko-KR" altLang="en-US" sz="16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제외한</a:t>
            </a:r>
            <a:r>
              <a:rPr lang="en-US" altLang="ko-KR" sz="16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6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파일의 이름은 데이터를 얻을 당시 시간으로 설정되어있으며</a:t>
            </a:r>
            <a:r>
              <a:rPr lang="en-US" altLang="ko-KR" sz="16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</a:p>
          <a:p>
            <a:pPr>
              <a:buNone/>
            </a:pPr>
            <a:r>
              <a:rPr lang="ko-KR" altLang="en-US" sz="16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연산시</a:t>
            </a:r>
            <a:r>
              <a:rPr lang="en-US" altLang="ko-KR" sz="16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Camera Parameter</a:t>
            </a:r>
            <a:r>
              <a:rPr lang="ko-KR" altLang="en-US" sz="16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와 </a:t>
            </a:r>
            <a:r>
              <a:rPr lang="en-US" altLang="ko-KR" sz="16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Robot Parameter</a:t>
            </a:r>
            <a:r>
              <a:rPr lang="ko-KR" altLang="en-US" sz="16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를 </a:t>
            </a:r>
            <a:r>
              <a:rPr lang="ko-KR" altLang="en-US" sz="1600" b="1" dirty="0" err="1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불러올때</a:t>
            </a:r>
            <a:r>
              <a:rPr lang="en-US" altLang="ko-KR" sz="16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600" b="1" dirty="0" smtClean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하나의 세트로 간</a:t>
            </a:r>
            <a:r>
              <a:rPr lang="ko-KR" altLang="en-US" sz="16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주</a:t>
            </a:r>
            <a:endParaRPr lang="en-US" altLang="ko-KR" sz="1600" b="1" dirty="0" smtClean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7656404"/>
      </p:ext>
    </p:extLst>
  </p:cSld>
  <p:clrMapOvr>
    <a:masterClrMapping/>
  </p:clrMapOvr>
  <p:transition advTm="13313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1709</TotalTime>
  <Words>432</Words>
  <Application>Microsoft Office PowerPoint</Application>
  <PresentationFormat>화면 슬라이드 쇼(4:3)</PresentationFormat>
  <Paragraphs>151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210 옴니고딕 030</vt:lpstr>
      <vt:lpstr>210 옴니고딕OTF 030</vt:lpstr>
      <vt:lpstr>맑은 고딕</vt:lpstr>
      <vt:lpstr>Arial</vt:lpstr>
      <vt:lpstr>Wingdings</vt:lpstr>
      <vt:lpstr>Office 테마</vt:lpstr>
      <vt:lpstr>용접로봇 자동화</vt:lpstr>
      <vt:lpstr>PowerPoint 프레젠테이션</vt:lpstr>
      <vt:lpstr>1. 이번주 작업</vt:lpstr>
      <vt:lpstr>PowerPoint 프레젠테이션</vt:lpstr>
      <vt:lpstr>1. 이번주 작업</vt:lpstr>
      <vt:lpstr>1. 이번주 작업</vt:lpstr>
      <vt:lpstr>2. 다음주 계획</vt:lpstr>
      <vt:lpstr>PowerPoint 프레젠테이션</vt:lpstr>
      <vt:lpstr>1. 실험 효율을 위한, 알고리즘 개선</vt:lpstr>
      <vt:lpstr>1. 실험효율을  위한, 알고리즘 개선</vt:lpstr>
      <vt:lpstr>2. 용접로봇  PC교체</vt:lpstr>
      <vt:lpstr>2. 용접로봇  PC교체</vt:lpstr>
      <vt:lpstr>PowerPoint 프레젠테이션</vt:lpstr>
      <vt:lpstr>감사합니다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하현진</cp:lastModifiedBy>
  <cp:revision>1047</cp:revision>
  <dcterms:created xsi:type="dcterms:W3CDTF">2011-08-24T01:05:33Z</dcterms:created>
  <dcterms:modified xsi:type="dcterms:W3CDTF">2021-11-26T18:54:14Z</dcterms:modified>
  <cp:version/>
</cp:coreProperties>
</file>

<file path=docProps/thumbnail.jpeg>
</file>